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268" r:id="rId6"/>
    <p:sldId id="259" r:id="rId7"/>
    <p:sldId id="262" r:id="rId8"/>
    <p:sldId id="263" r:id="rId9"/>
    <p:sldId id="270" r:id="rId10"/>
    <p:sldId id="271" r:id="rId11"/>
    <p:sldId id="277" r:id="rId12"/>
    <p:sldId id="278" r:id="rId13"/>
    <p:sldId id="273" r:id="rId14"/>
    <p:sldId id="276"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p:scale>
          <a:sx n="66" d="100"/>
          <a:sy n="66" d="100"/>
        </p:scale>
        <p:origin x="1330" y="413"/>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12/16/2024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12/16/2024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12/16/2024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12/16/2024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12/16/2024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12/16/2024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12/16/2024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12/16/2024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12/16/2024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FAKE NEWS DETECTION USING MACHINE LEARNING</a:t>
            </a:r>
            <a:br>
              <a:rPr lang="en-US" dirty="0"/>
            </a:br>
            <a:endParaRPr lang="en-US" dirty="0"/>
          </a:p>
        </p:txBody>
      </p:sp>
      <p:sp>
        <p:nvSpPr>
          <p:cNvPr id="5" name="Subtitle 4"/>
          <p:cNvSpPr>
            <a:spLocks noGrp="1"/>
          </p:cNvSpPr>
          <p:nvPr>
            <p:ph type="subTitle" idx="1"/>
          </p:nvPr>
        </p:nvSpPr>
        <p:spPr/>
        <p:txBody>
          <a:bodyPr/>
          <a:lstStyle/>
          <a:p>
            <a:r>
              <a:rPr lang="en-US" dirty="0"/>
              <a:t>Project based learning-4-1 </a:t>
            </a:r>
            <a:r>
              <a:rPr lang="en-US" dirty="0" err="1"/>
              <a:t>sem</a:t>
            </a: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E800-3DBB-F24B-3309-2F9E7DC63B1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5FEF71A-988C-1F52-52B8-6E0774F19C75}"/>
              </a:ext>
            </a:extLst>
          </p:cNvPr>
          <p:cNvSpPr>
            <a:spLocks noGrp="1"/>
          </p:cNvSpPr>
          <p:nvPr>
            <p:ph idx="1"/>
          </p:nvPr>
        </p:nvSpPr>
        <p:spPr/>
        <p:txBody>
          <a:bodyPr/>
          <a:lstStyle/>
          <a:p>
            <a:r>
              <a:rPr lang="en-US" dirty="0"/>
              <a:t>In conclusion, the development of a machine learning-based fake news detection system offers a promising solution to combat the spread of misinformation. By leveraging advanced techniques for feature extraction, real-time analysis, and continuous learning, the system can effectively differentiate between credible and deceptive news across diverse platforms and topics. The scalability and adaptability of the model ensure its long-term effectiveness, helping to mitigate the impact of fake news on society and improving the reliability of information sources. Through ongoing improvements and innovation, this technology has the potential to play a crucial role in promoting trust and accuracy in the digital age.</a:t>
            </a:r>
            <a:endParaRPr lang="en-IN" dirty="0"/>
          </a:p>
        </p:txBody>
      </p:sp>
    </p:spTree>
    <p:extLst>
      <p:ext uri="{BB962C8B-B14F-4D97-AF65-F5344CB8AC3E}">
        <p14:creationId xmlns:p14="http://schemas.microsoft.com/office/powerpoint/2010/main" val="90431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D2E5-AB0A-A979-A541-2295FF1C4AA6}"/>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09ADD307-E6C9-4F08-5E4A-CC82B0F710A6}"/>
              </a:ext>
            </a:extLst>
          </p:cNvPr>
          <p:cNvSpPr>
            <a:spLocks noGrp="1"/>
          </p:cNvSpPr>
          <p:nvPr>
            <p:ph type="subTitle" idx="1"/>
          </p:nvPr>
        </p:nvSpPr>
        <p:spPr/>
        <p:txBody>
          <a:bodyPr/>
          <a:lstStyle/>
          <a:p>
            <a:r>
              <a:rPr lang="en-IN" dirty="0"/>
              <a:t>VAISHNAVI</a:t>
            </a:r>
          </a:p>
          <a:p>
            <a:r>
              <a:rPr lang="en-IN" dirty="0"/>
              <a:t>VARSHA</a:t>
            </a:r>
          </a:p>
          <a:p>
            <a:r>
              <a:rPr lang="en-IN" dirty="0"/>
              <a:t>BENJIMIN</a:t>
            </a:r>
          </a:p>
        </p:txBody>
      </p:sp>
    </p:spTree>
    <p:extLst>
      <p:ext uri="{BB962C8B-B14F-4D97-AF65-F5344CB8AC3E}">
        <p14:creationId xmlns:p14="http://schemas.microsoft.com/office/powerpoint/2010/main" val="251996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UNDER THE GUIDANCE OF:</a:t>
            </a:r>
            <a:br>
              <a:rPr lang="en-US" dirty="0"/>
            </a:br>
            <a:r>
              <a:rPr lang="en-US" dirty="0"/>
              <a:t>E.MAHENDER</a:t>
            </a:r>
          </a:p>
        </p:txBody>
      </p:sp>
      <p:sp>
        <p:nvSpPr>
          <p:cNvPr id="14" name="Content Placeholder 13"/>
          <p:cNvSpPr>
            <a:spLocks noGrp="1"/>
          </p:cNvSpPr>
          <p:nvPr>
            <p:ph idx="1"/>
          </p:nvPr>
        </p:nvSpPr>
        <p:spPr/>
        <p:txBody>
          <a:bodyPr/>
          <a:lstStyle/>
          <a:p>
            <a:r>
              <a:rPr lang="en-US" dirty="0"/>
              <a:t>TEAM MEMBERS</a:t>
            </a:r>
          </a:p>
          <a:p>
            <a:r>
              <a:rPr lang="en-US" dirty="0"/>
              <a:t>Regati Varsha-21r11a0544</a:t>
            </a:r>
          </a:p>
          <a:p>
            <a:r>
              <a:rPr lang="en-US" dirty="0" err="1"/>
              <a:t>Sambu</a:t>
            </a:r>
            <a:r>
              <a:rPr lang="en-US" dirty="0"/>
              <a:t> Vaishnavi-21r11a0547 </a:t>
            </a:r>
          </a:p>
          <a:p>
            <a:r>
              <a:rPr lang="en-US" dirty="0" err="1"/>
              <a:t>Pappula</a:t>
            </a:r>
            <a:r>
              <a:rPr lang="en-US" dirty="0"/>
              <a:t> Benjimin-21r11a0539</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5177" y="476673"/>
            <a:ext cx="8938472" cy="720079"/>
          </a:xfrm>
        </p:spPr>
        <p:txBody>
          <a:bodyPr>
            <a:normAutofit fontScale="90000"/>
          </a:bodyPr>
          <a:lstStyle/>
          <a:p>
            <a:r>
              <a:rPr lang="en-US" dirty="0"/>
              <a:t>ABSTARCT</a:t>
            </a:r>
          </a:p>
        </p:txBody>
      </p:sp>
      <p:sp>
        <p:nvSpPr>
          <p:cNvPr id="5" name="Text Placeholder 4"/>
          <p:cNvSpPr>
            <a:spLocks noGrp="1"/>
          </p:cNvSpPr>
          <p:nvPr>
            <p:ph type="body" idx="1"/>
          </p:nvPr>
        </p:nvSpPr>
        <p:spPr/>
        <p:txBody>
          <a:bodyPr>
            <a:normAutofit fontScale="25000" lnSpcReduction="20000"/>
          </a:bodyPr>
          <a:lstStyle/>
          <a:p>
            <a:pPr algn="l" fontAlgn="t">
              <a:lnSpc>
                <a:spcPts val="1650"/>
              </a:lnSpc>
              <a:spcAft>
                <a:spcPts val="300"/>
              </a:spcAft>
              <a:buFont typeface="Arial" panose="020B0604020202020204" pitchFamily="34" charset="0"/>
              <a:buChar char="•"/>
            </a:pPr>
            <a:r>
              <a:rPr lang="en-US" b="0" i="0" dirty="0">
                <a:solidFill>
                  <a:srgbClr val="000000"/>
                </a:solidFill>
                <a:effectLst/>
                <a:latin typeface="Roboto" panose="02000000000000000000" pitchFamily="2" charset="0"/>
              </a:rPr>
              <a:t>The spread of false news threatens news and information sources, especially in Indian politics. We present a machine learning-based strategy to identify false news by vectorizing and tokenizing news headlines using a pre-defined dataset of authentic and fraudulent news items.</a:t>
            </a:r>
          </a:p>
          <a:p>
            <a:br>
              <a:rPr lang="en-US" b="0" i="0" dirty="0">
                <a:solidFill>
                  <a:srgbClr val="4D5156"/>
                </a:solidFill>
                <a:effectLst/>
                <a:latin typeface="Roboto" panose="02000000000000000000" pitchFamily="2" charset="0"/>
              </a:rPr>
            </a:br>
            <a:endParaRPr lang="en-US" dirty="0"/>
          </a:p>
        </p:txBody>
      </p:sp>
      <p:sp>
        <p:nvSpPr>
          <p:cNvPr id="3" name="TextBox 2">
            <a:extLst>
              <a:ext uri="{FF2B5EF4-FFF2-40B4-BE49-F238E27FC236}">
                <a16:creationId xmlns:a16="http://schemas.microsoft.com/office/drawing/2014/main" id="{9A5F629E-E154-3DF3-8584-54CFC98C5802}"/>
              </a:ext>
            </a:extLst>
          </p:cNvPr>
          <p:cNvSpPr txBox="1"/>
          <p:nvPr/>
        </p:nvSpPr>
        <p:spPr>
          <a:xfrm>
            <a:off x="1625176" y="1772816"/>
            <a:ext cx="6130212" cy="3416320"/>
          </a:xfrm>
          <a:prstGeom prst="rect">
            <a:avLst/>
          </a:prstGeom>
          <a:noFill/>
        </p:spPr>
        <p:txBody>
          <a:bodyPr wrap="square">
            <a:spAutoFit/>
          </a:bodyPr>
          <a:lstStyle/>
          <a:p>
            <a:r>
              <a:rPr lang="en-US" dirty="0"/>
              <a:t>The spread of false news threatens news and information sources, especially in Indian politics. We present a machine learning-based strategy to identify false news by vectorizing and tokenizing news headlines using a pre-defined dataset of authentic and fraudulent news items. The aim of this project is to detect the false and fake information in the existing content.</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24444CDB-AA15-DB30-7E56-E0BBD687BE84}"/>
              </a:ext>
            </a:extLst>
          </p:cNvPr>
          <p:cNvSpPr txBox="1"/>
          <p:nvPr/>
        </p:nvSpPr>
        <p:spPr>
          <a:xfrm>
            <a:off x="1629916" y="1700808"/>
            <a:ext cx="7187006" cy="4144163"/>
          </a:xfrm>
          <a:prstGeom prst="rect">
            <a:avLst/>
          </a:prstGeom>
          <a:noFill/>
        </p:spPr>
        <p:txBody>
          <a:bodyPr wrap="square">
            <a:spAutoFit/>
          </a:bodyPr>
          <a:lstStyle/>
          <a:p>
            <a:r>
              <a:rPr lang="en-US" dirty="0"/>
              <a:t>Fake news detection using machine learning (ML) involves applying computational algorithms to identify and classify false or misleading information in digital content. By analyzing various features such as text patterns, sentiment, sources, and user behavior, machine learning models can distinguish between legitimate news and fabricated stories. These models are trained on large datasets of labeled news articles, learning to recognize characteristics common in fake news, like sensational language, unreliable sources, or manipulative narratives. </a:t>
            </a:r>
            <a:endParaRPr lang="en-IN"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2E3068-B5AD-E57E-2B9F-6DA4E2EC6193}"/>
              </a:ext>
            </a:extLst>
          </p:cNvPr>
          <p:cNvSpPr txBox="1"/>
          <p:nvPr/>
        </p:nvSpPr>
        <p:spPr>
          <a:xfrm>
            <a:off x="2971800" y="4462472"/>
            <a:ext cx="6106886" cy="2395528"/>
          </a:xfrm>
          <a:prstGeom prst="rect">
            <a:avLst/>
          </a:prstGeom>
          <a:noFill/>
        </p:spPr>
        <p:txBody>
          <a:bodyPr wrap="square">
            <a:spAutoFit/>
          </a:bodyPr>
          <a:lstStyle/>
          <a:p>
            <a:pPr algn="l" fontAlgn="t">
              <a:lnSpc>
                <a:spcPts val="1650"/>
              </a:lnSpc>
              <a:spcAft>
                <a:spcPts val="300"/>
              </a:spcAft>
              <a:buFont typeface="Arial" panose="020B0604020202020204" pitchFamily="34" charset="0"/>
              <a:buChar char="•"/>
            </a:pPr>
            <a:r>
              <a:rPr lang="en-US" b="0" i="0" dirty="0">
                <a:solidFill>
                  <a:srgbClr val="000000"/>
                </a:solidFill>
                <a:effectLst/>
                <a:latin typeface="Roboto" panose="02000000000000000000" pitchFamily="2" charset="0"/>
              </a:rPr>
              <a:t>The spread of false news threatens news and information sources, especially in Indian politics. We present a machine learning-based strategy to identify false news by vectorizing and tokenizing news headlines using a pre-defined dataset of authentic and fraudulent news items.</a:t>
            </a:r>
          </a:p>
          <a:p>
            <a:br>
              <a:rPr lang="en-US" b="0" i="0" dirty="0">
                <a:solidFill>
                  <a:srgbClr val="4D5156"/>
                </a:solidFill>
                <a:effectLst/>
                <a:latin typeface="Roboto" panose="02000000000000000000" pitchFamily="2" charset="0"/>
              </a:rPr>
            </a:br>
            <a:endParaRPr lang="en-IN" dirty="0"/>
          </a:p>
        </p:txBody>
      </p:sp>
      <p:sp>
        <p:nvSpPr>
          <p:cNvPr id="6" name="Title 5">
            <a:extLst>
              <a:ext uri="{FF2B5EF4-FFF2-40B4-BE49-F238E27FC236}">
                <a16:creationId xmlns:a16="http://schemas.microsoft.com/office/drawing/2014/main" id="{BE9A38CB-F9FD-2ED7-AD83-34C11F48255B}"/>
              </a:ext>
            </a:extLst>
          </p:cNvPr>
          <p:cNvSpPr>
            <a:spLocks noGrp="1"/>
          </p:cNvSpPr>
          <p:nvPr>
            <p:ph type="title"/>
          </p:nvPr>
        </p:nvSpPr>
        <p:spPr>
          <a:xfrm>
            <a:off x="914161" y="-315416"/>
            <a:ext cx="10360501" cy="1223963"/>
          </a:xfrm>
        </p:spPr>
        <p:txBody>
          <a:bodyPr/>
          <a:lstStyle/>
          <a:p>
            <a:r>
              <a:rPr lang="en-IN" dirty="0"/>
              <a:t>SYSTEM CONFIGURATION</a:t>
            </a:r>
          </a:p>
        </p:txBody>
      </p:sp>
      <p:sp>
        <p:nvSpPr>
          <p:cNvPr id="8" name="Rectangle 2">
            <a:extLst>
              <a:ext uri="{FF2B5EF4-FFF2-40B4-BE49-F238E27FC236}">
                <a16:creationId xmlns:a16="http://schemas.microsoft.com/office/drawing/2014/main" id="{65D47176-2513-1053-404B-281511221D69}"/>
              </a:ext>
            </a:extLst>
          </p:cNvPr>
          <p:cNvSpPr>
            <a:spLocks noChangeArrowheads="1"/>
          </p:cNvSpPr>
          <p:nvPr/>
        </p:nvSpPr>
        <p:spPr bwMode="auto">
          <a:xfrm>
            <a:off x="1066325" y="206084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a fake news detection project, the system configuration includes: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Hardware:</a:t>
            </a:r>
            <a:r>
              <a:rPr kumimoji="0" lang="en-US" altLang="en-US" sz="1800" b="0" i="0" u="none" strike="noStrike" cap="none" normalizeH="0" baseline="0" dirty="0">
                <a:ln>
                  <a:noFill/>
                </a:ln>
                <a:solidFill>
                  <a:schemeClr val="tx1"/>
                </a:solidFill>
                <a:effectLst/>
                <a:latin typeface="Arial" panose="020B0604020202020204" pitchFamily="34" charset="0"/>
              </a:rPr>
              <a:t> Intel i7 CPU, NVIDIA GTX GPU, 16 GB RAM, 512 GB SSD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Software:</a:t>
            </a:r>
            <a:r>
              <a:rPr kumimoji="0" lang="en-US" altLang="en-US" sz="1800" b="0" i="0" u="none" strike="noStrike" cap="none" normalizeH="0" baseline="0" dirty="0">
                <a:ln>
                  <a:noFill/>
                </a:ln>
                <a:solidFill>
                  <a:schemeClr val="tx1"/>
                </a:solidFill>
                <a:effectLst/>
                <a:latin typeface="Arial" panose="020B0604020202020204" pitchFamily="34" charset="0"/>
              </a:rPr>
              <a:t> Python, TensorFlow/</a:t>
            </a:r>
            <a:r>
              <a:rPr kumimoji="0" lang="en-US" altLang="en-US" sz="1800" b="0" i="0" u="none" strike="noStrike" cap="none" normalizeH="0" baseline="0" dirty="0" err="1">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 Scikit-learn, NLTK, </a:t>
            </a:r>
            <a:r>
              <a:rPr kumimoji="0" lang="en-US" altLang="en-US" sz="1800" b="0" i="0" u="none" strike="noStrike" cap="none" normalizeH="0" baseline="0" dirty="0" err="1">
                <a:ln>
                  <a:noFill/>
                </a:ln>
                <a:solidFill>
                  <a:schemeClr val="tx1"/>
                </a:solidFill>
                <a:effectLst/>
                <a:latin typeface="Arial" panose="020B0604020202020204" pitchFamily="34" charset="0"/>
              </a:rPr>
              <a:t>Jupyter</a:t>
            </a:r>
            <a:r>
              <a:rPr kumimoji="0" lang="en-US" altLang="en-US" sz="1800" b="0" i="0" u="none" strike="noStrike" cap="none" normalizeH="0" baseline="0" dirty="0">
                <a:ln>
                  <a:noFill/>
                </a:ln>
                <a:solidFill>
                  <a:schemeClr val="tx1"/>
                </a:solidFill>
                <a:effectLst/>
                <a:latin typeface="Arial" panose="020B0604020202020204" pitchFamily="34" charset="0"/>
              </a:rPr>
              <a:t> Notebook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a:t>
            </a:r>
            <a:r>
              <a:rPr kumimoji="0" lang="en-US" altLang="en-US" sz="1800" b="0" i="0" u="none" strike="noStrike" cap="none" normalizeH="0" baseline="0" dirty="0">
                <a:ln>
                  <a:noFill/>
                </a:ln>
                <a:solidFill>
                  <a:schemeClr val="tx1"/>
                </a:solidFill>
                <a:effectLst/>
                <a:latin typeface="Arial" panose="020B0604020202020204" pitchFamily="34" charset="0"/>
              </a:rPr>
              <a:t> Labeled datasets (e.g., LIAR, Kaggle)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Cloud (optional):</a:t>
            </a:r>
            <a:r>
              <a:rPr kumimoji="0" lang="en-US" altLang="en-US" sz="1800" b="0" i="0" u="none" strike="noStrike" cap="none" normalizeH="0" baseline="0" dirty="0">
                <a:ln>
                  <a:noFill/>
                </a:ln>
                <a:solidFill>
                  <a:schemeClr val="tx1"/>
                </a:solidFill>
                <a:effectLst/>
                <a:latin typeface="Arial" panose="020B0604020202020204" pitchFamily="34" charset="0"/>
              </a:rPr>
              <a:t> AWS or Google Cloud for scalable resources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Version Control:</a:t>
            </a:r>
            <a:r>
              <a:rPr kumimoji="0" lang="en-US" altLang="en-US" sz="1800" b="0" i="0" u="none" strike="noStrike" cap="none" normalizeH="0" baseline="0" dirty="0">
                <a:ln>
                  <a:noFill/>
                </a:ln>
                <a:solidFill>
                  <a:schemeClr val="tx1"/>
                </a:solidFill>
                <a:effectLst/>
                <a:latin typeface="Arial" panose="020B0604020202020204" pitchFamily="34" charset="0"/>
              </a:rPr>
              <a:t> Git &amp; GitHub for collaboration.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9579-7DD9-D19C-1A3A-B6164DFC2EB7}"/>
              </a:ext>
            </a:extLst>
          </p:cNvPr>
          <p:cNvSpPr>
            <a:spLocks noGrp="1"/>
          </p:cNvSpPr>
          <p:nvPr>
            <p:ph type="title"/>
          </p:nvPr>
        </p:nvSpPr>
        <p:spPr>
          <a:xfrm>
            <a:off x="1218883" y="274637"/>
            <a:ext cx="10360501" cy="706091"/>
          </a:xfrm>
        </p:spPr>
        <p:txBody>
          <a:bodyPr>
            <a:normAutofit fontScale="90000"/>
          </a:bodyPr>
          <a:lstStyle/>
          <a:p>
            <a:r>
              <a:rPr lang="en-IN" dirty="0"/>
              <a:t>SYSTEM ARCHITECTURE</a:t>
            </a:r>
            <a:br>
              <a:rPr lang="en-IN" dirty="0"/>
            </a:br>
            <a:endParaRPr lang="en-IN" dirty="0"/>
          </a:p>
        </p:txBody>
      </p:sp>
      <p:pic>
        <p:nvPicPr>
          <p:cNvPr id="3" name="Picture 2">
            <a:extLst>
              <a:ext uri="{FF2B5EF4-FFF2-40B4-BE49-F238E27FC236}">
                <a16:creationId xmlns:a16="http://schemas.microsoft.com/office/drawing/2014/main" id="{1663EFB7-0DA4-70AD-0A21-48A129FED39F}"/>
              </a:ext>
            </a:extLst>
          </p:cNvPr>
          <p:cNvPicPr>
            <a:picLocks noChangeAspect="1"/>
          </p:cNvPicPr>
          <p:nvPr/>
        </p:nvPicPr>
        <p:blipFill>
          <a:blip r:embed="rId2"/>
          <a:stretch>
            <a:fillRect/>
          </a:stretch>
        </p:blipFill>
        <p:spPr>
          <a:xfrm>
            <a:off x="1217612" y="1447800"/>
            <a:ext cx="9753600" cy="3962400"/>
          </a:xfrm>
          <a:prstGeom prst="rect">
            <a:avLst/>
          </a:prstGeom>
        </p:spPr>
      </p:pic>
    </p:spTree>
    <p:extLst>
      <p:ext uri="{BB962C8B-B14F-4D97-AF65-F5344CB8AC3E}">
        <p14:creationId xmlns:p14="http://schemas.microsoft.com/office/powerpoint/2010/main" val="302711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55A3-87C0-DB9B-DDEA-6CC0A5A6A3D7}"/>
              </a:ext>
            </a:extLst>
          </p:cNvPr>
          <p:cNvSpPr>
            <a:spLocks noGrp="1"/>
          </p:cNvSpPr>
          <p:nvPr>
            <p:ph type="title"/>
          </p:nvPr>
        </p:nvSpPr>
        <p:spPr>
          <a:xfrm>
            <a:off x="1218883" y="274637"/>
            <a:ext cx="10360501" cy="706091"/>
          </a:xfrm>
        </p:spPr>
        <p:txBody>
          <a:bodyPr/>
          <a:lstStyle/>
          <a:p>
            <a:r>
              <a:rPr lang="en-IN" dirty="0"/>
              <a:t>OBJECTIVE</a:t>
            </a:r>
          </a:p>
        </p:txBody>
      </p:sp>
      <p:sp>
        <p:nvSpPr>
          <p:cNvPr id="4" name="Rectangle 1">
            <a:extLst>
              <a:ext uri="{FF2B5EF4-FFF2-40B4-BE49-F238E27FC236}">
                <a16:creationId xmlns:a16="http://schemas.microsoft.com/office/drawing/2014/main" id="{59149C57-ABEF-50CD-35C9-E53A4598894D}"/>
              </a:ext>
            </a:extLst>
          </p:cNvPr>
          <p:cNvSpPr>
            <a:spLocks noGrp="1" noChangeArrowheads="1"/>
          </p:cNvSpPr>
          <p:nvPr>
            <p:ph idx="1"/>
          </p:nvPr>
        </p:nvSpPr>
        <p:spPr bwMode="auto">
          <a:xfrm>
            <a:off x="981844" y="1340768"/>
            <a:ext cx="934002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 Accuracy</a:t>
            </a:r>
            <a:r>
              <a:rPr kumimoji="0" lang="en-US" altLang="en-US" sz="1800" b="0" i="0" u="none" strike="noStrike" cap="none" normalizeH="0" baseline="0" dirty="0">
                <a:ln>
                  <a:noFill/>
                </a:ln>
                <a:solidFill>
                  <a:schemeClr val="tx1"/>
                </a:solidFill>
                <a:effectLst/>
                <a:latin typeface="Arial" panose="020B0604020202020204" pitchFamily="34" charset="0"/>
              </a:rPr>
              <a:t>: Develop machine learning models that accurately differentiate between genuine and fake news, minimizing false positives and negatives.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Extraction</a:t>
            </a:r>
            <a:r>
              <a:rPr kumimoji="0" lang="en-US" altLang="en-US" sz="1800" b="0" i="0" u="none" strike="noStrike" cap="none" normalizeH="0" baseline="0" dirty="0">
                <a:ln>
                  <a:noFill/>
                </a:ln>
                <a:solidFill>
                  <a:schemeClr val="tx1"/>
                </a:solidFill>
                <a:effectLst/>
                <a:latin typeface="Arial" panose="020B0604020202020204" pitchFamily="34" charset="0"/>
              </a:rPr>
              <a:t>: Identify and extract relevant features (such as linguistic patterns, sentiment analysis, and metadata) from news articles to help in the classification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Detection</a:t>
            </a:r>
            <a:r>
              <a:rPr kumimoji="0" lang="en-US" altLang="en-US" sz="1800" b="0" i="0" u="none" strike="noStrike" cap="none" normalizeH="0" baseline="0" dirty="0">
                <a:ln>
                  <a:noFill/>
                </a:ln>
                <a:solidFill>
                  <a:schemeClr val="tx1"/>
                </a:solidFill>
                <a:effectLst/>
                <a:latin typeface="Arial" panose="020B0604020202020204" pitchFamily="34" charset="0"/>
              </a:rPr>
              <a:t>: Create a system that can evaluate news content in real time, flagging potential fake news as soon as it is published or shared online.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Build a scalable fake news detection model that can handle large volumes of data from multiple sources, including social media platforms and news websites.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Generalization Across Domains</a:t>
            </a:r>
            <a:r>
              <a:rPr kumimoji="0" lang="en-US" altLang="en-US" sz="1800" b="0" i="0" u="none" strike="noStrike" cap="none" normalizeH="0" baseline="0" dirty="0">
                <a:ln>
                  <a:noFill/>
                </a:ln>
                <a:solidFill>
                  <a:schemeClr val="tx1"/>
                </a:solidFill>
                <a:effectLst/>
                <a:latin typeface="Arial" panose="020B0604020202020204" pitchFamily="34" charset="0"/>
              </a:rPr>
              <a:t>: Ensure that the detection system can generalize to different types of news (political, health, etc.) and various formats (text, images, and videos).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Continuous Learning</a:t>
            </a:r>
            <a:r>
              <a:rPr kumimoji="0" lang="en-US" altLang="en-US" sz="1800" b="0" i="0" u="none" strike="noStrike" cap="none" normalizeH="0" baseline="0" dirty="0">
                <a:ln>
                  <a:noFill/>
                </a:ln>
                <a:solidFill>
                  <a:schemeClr val="tx1"/>
                </a:solidFill>
                <a:effectLst/>
                <a:latin typeface="Arial" panose="020B0604020202020204" pitchFamily="34" charset="0"/>
              </a:rPr>
              <a:t>: Design the model to continuously learn from new data, adapting to emerging trends in fake news tactics and maintaining its effectiveness over time.</a:t>
            </a:r>
          </a:p>
        </p:txBody>
      </p:sp>
    </p:spTree>
    <p:extLst>
      <p:ext uri="{BB962C8B-B14F-4D97-AF65-F5344CB8AC3E}">
        <p14:creationId xmlns:p14="http://schemas.microsoft.com/office/powerpoint/2010/main" val="24656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0D3-818E-7770-7CC7-CE37242CE446}"/>
              </a:ext>
            </a:extLst>
          </p:cNvPr>
          <p:cNvSpPr>
            <a:spLocks noGrp="1"/>
          </p:cNvSpPr>
          <p:nvPr>
            <p:ph type="title"/>
          </p:nvPr>
        </p:nvSpPr>
        <p:spPr/>
        <p:txBody>
          <a:bodyPr/>
          <a:lstStyle/>
          <a:p>
            <a:r>
              <a:rPr lang="en-IN" dirty="0"/>
              <a:t>OUTPUTS</a:t>
            </a:r>
          </a:p>
        </p:txBody>
      </p:sp>
      <p:pic>
        <p:nvPicPr>
          <p:cNvPr id="4" name="Content Placeholder 3">
            <a:extLst>
              <a:ext uri="{FF2B5EF4-FFF2-40B4-BE49-F238E27FC236}">
                <a16:creationId xmlns:a16="http://schemas.microsoft.com/office/drawing/2014/main" id="{4E5A6523-2796-A136-F18A-84E916E64082}"/>
              </a:ext>
            </a:extLst>
          </p:cNvPr>
          <p:cNvPicPr>
            <a:picLocks noGrp="1" noChangeAspect="1"/>
          </p:cNvPicPr>
          <p:nvPr>
            <p:ph idx="1"/>
          </p:nvPr>
        </p:nvPicPr>
        <p:blipFill>
          <a:blip r:embed="rId2"/>
          <a:stretch>
            <a:fillRect/>
          </a:stretch>
        </p:blipFill>
        <p:spPr>
          <a:xfrm>
            <a:off x="837829" y="1701800"/>
            <a:ext cx="4896544" cy="3671415"/>
          </a:xfrm>
          <a:prstGeom prst="rect">
            <a:avLst/>
          </a:prstGeom>
        </p:spPr>
      </p:pic>
      <p:pic>
        <p:nvPicPr>
          <p:cNvPr id="5" name="Picture 4">
            <a:extLst>
              <a:ext uri="{FF2B5EF4-FFF2-40B4-BE49-F238E27FC236}">
                <a16:creationId xmlns:a16="http://schemas.microsoft.com/office/drawing/2014/main" id="{E52098A3-C818-0048-DA93-72BAE31D459F}"/>
              </a:ext>
            </a:extLst>
          </p:cNvPr>
          <p:cNvPicPr>
            <a:picLocks noChangeAspect="1"/>
          </p:cNvPicPr>
          <p:nvPr/>
        </p:nvPicPr>
        <p:blipFill>
          <a:blip r:embed="rId3"/>
          <a:stretch>
            <a:fillRect/>
          </a:stretch>
        </p:blipFill>
        <p:spPr>
          <a:xfrm>
            <a:off x="6238428" y="1701799"/>
            <a:ext cx="5546642" cy="3671415"/>
          </a:xfrm>
          <a:prstGeom prst="rect">
            <a:avLst/>
          </a:prstGeom>
        </p:spPr>
      </p:pic>
    </p:spTree>
    <p:extLst>
      <p:ext uri="{BB962C8B-B14F-4D97-AF65-F5344CB8AC3E}">
        <p14:creationId xmlns:p14="http://schemas.microsoft.com/office/powerpoint/2010/main" val="75023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C2EC-4D8E-B88E-8F00-3D91E12F0545}"/>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A4591166-FE68-02D3-8F79-215EA481878C}"/>
              </a:ext>
            </a:extLst>
          </p:cNvPr>
          <p:cNvPicPr>
            <a:picLocks noGrp="1" noChangeAspect="1"/>
          </p:cNvPicPr>
          <p:nvPr>
            <p:ph idx="1"/>
          </p:nvPr>
        </p:nvPicPr>
        <p:blipFill>
          <a:blip r:embed="rId2"/>
          <a:stretch>
            <a:fillRect/>
          </a:stretch>
        </p:blipFill>
        <p:spPr>
          <a:xfrm>
            <a:off x="1341885" y="1701801"/>
            <a:ext cx="4176464" cy="3311376"/>
          </a:xfrm>
          <a:prstGeom prst="rect">
            <a:avLst/>
          </a:prstGeom>
        </p:spPr>
      </p:pic>
      <p:pic>
        <p:nvPicPr>
          <p:cNvPr id="5" name="Picture 4">
            <a:extLst>
              <a:ext uri="{FF2B5EF4-FFF2-40B4-BE49-F238E27FC236}">
                <a16:creationId xmlns:a16="http://schemas.microsoft.com/office/drawing/2014/main" id="{8EDEF096-627A-E1C8-1244-C3AFDD94A0BB}"/>
              </a:ext>
            </a:extLst>
          </p:cNvPr>
          <p:cNvPicPr>
            <a:picLocks noChangeAspect="1"/>
          </p:cNvPicPr>
          <p:nvPr/>
        </p:nvPicPr>
        <p:blipFill>
          <a:blip r:embed="rId3"/>
          <a:stretch>
            <a:fillRect/>
          </a:stretch>
        </p:blipFill>
        <p:spPr>
          <a:xfrm>
            <a:off x="6670477" y="1690340"/>
            <a:ext cx="4575944" cy="3311376"/>
          </a:xfrm>
          <a:prstGeom prst="rect">
            <a:avLst/>
          </a:prstGeom>
        </p:spPr>
      </p:pic>
    </p:spTree>
    <p:extLst>
      <p:ext uri="{BB962C8B-B14F-4D97-AF65-F5344CB8AC3E}">
        <p14:creationId xmlns:p14="http://schemas.microsoft.com/office/powerpoint/2010/main" val="414793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38</TotalTime>
  <Words>636</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Roboto</vt:lpstr>
      <vt:lpstr>Tech 16x9</vt:lpstr>
      <vt:lpstr>FAKE NEWS DETECTION USING MACHINE LEARNING </vt:lpstr>
      <vt:lpstr>UNDER THE GUIDANCE OF: E.MAHENDER</vt:lpstr>
      <vt:lpstr>ABSTARCT</vt:lpstr>
      <vt:lpstr>INTRODUCTION</vt:lpstr>
      <vt:lpstr>SYSTEM CONFIGURATION</vt:lpstr>
      <vt:lpstr>SYSTEM ARCHITECTURE </vt:lpstr>
      <vt:lpstr>OBJECTIVE</vt:lpstr>
      <vt:lpstr>OUTPUTS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Varsha Regati</dc:creator>
  <cp:lastModifiedBy>Varsha Regati</cp:lastModifiedBy>
  <cp:revision>1</cp:revision>
  <dcterms:created xsi:type="dcterms:W3CDTF">2024-12-17T03:18:45Z</dcterms:created>
  <dcterms:modified xsi:type="dcterms:W3CDTF">2024-12-17T03:57:35Z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